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notesMasterIdLst>
    <p:notesMasterId r:id="rId11"/>
  </p:notesMasterIdLst>
  <p:sldIdLst>
    <p:sldId id="256" r:id="rId2"/>
    <p:sldId id="257" r:id="rId3"/>
    <p:sldId id="259" r:id="rId4"/>
    <p:sldId id="262" r:id="rId5"/>
    <p:sldId id="263" r:id="rId6"/>
    <p:sldId id="260" r:id="rId7"/>
    <p:sldId id="261" r:id="rId8"/>
    <p:sldId id="264" r:id="rId9"/>
    <p:sldId id="25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E7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59"/>
    <p:restoredTop sz="94672"/>
  </p:normalViewPr>
  <p:slideViewPr>
    <p:cSldViewPr snapToGrid="0">
      <p:cViewPr varScale="1">
        <p:scale>
          <a:sx n="73" d="100"/>
          <a:sy n="73" d="100"/>
        </p:scale>
        <p:origin x="2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F394F1-C64C-004E-9DBA-92378802551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B465B-BFBD-4742-BECD-5FBBB48AA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077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3B465B-BFBD-4742-BECD-5FBBB48AAF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69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98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418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0745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5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437669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498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240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43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233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52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74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31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778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44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08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93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52F0E-B7F1-9A4A-A555-547E00AAEC98}" type="datetimeFigureOut">
              <a:rPr lang="en-US" smtClean="0"/>
              <a:t>6/27/23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A19F4F9-FCA9-3C42-B201-FAAC2135B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90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ivethirtyeight/data/tree/master/airline-safety" TargetMode="External"/><Relationship Id="rId2" Type="http://schemas.openxmlformats.org/officeDocument/2006/relationships/hyperlink" Target="https://news.alaskaair.com/current-flee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aggle.com/datasets/saurograndi/airplane-crashes-since-1908" TargetMode="External"/><Relationship Id="rId4" Type="http://schemas.openxmlformats.org/officeDocument/2006/relationships/hyperlink" Target="https://www.bts.gov/content/transportation-fatalities-mo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A705C-475C-9997-11B3-7E32ED1A6A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969" y="4473227"/>
            <a:ext cx="8288032" cy="1096648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solidFill>
                  <a:schemeClr val="accent2"/>
                </a:solidFill>
              </a:rPr>
              <a:t>Alaska Airlines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BF2BB4-7DEF-F624-0310-2CFC855E0E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969" y="5569874"/>
            <a:ext cx="8288032" cy="70167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Quarterly Safety Review – Q2 2023</a:t>
            </a:r>
          </a:p>
        </p:txBody>
      </p:sp>
      <p:pic>
        <p:nvPicPr>
          <p:cNvPr id="1030" name="Picture 6" descr="Alaska Airlines unveils major brand updates - Alaska Airlines News">
            <a:extLst>
              <a:ext uri="{FF2B5EF4-FFF2-40B4-BE49-F238E27FC236}">
                <a16:creationId xmlns:a16="http://schemas.microsoft.com/office/drawing/2014/main" id="{6932FDD1-0436-27A9-08F9-80BCA9D62E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1904"/>
          <a:stretch/>
        </p:blipFill>
        <p:spPr bwMode="auto">
          <a:xfrm>
            <a:off x="677334" y="468621"/>
            <a:ext cx="8274669" cy="3635025"/>
          </a:xfrm>
          <a:custGeom>
            <a:avLst/>
            <a:gdLst/>
            <a:ahLst/>
            <a:cxnLst/>
            <a:rect l="l" t="t" r="r" b="b"/>
            <a:pathLst>
              <a:path w="8274669" h="3635025">
                <a:moveTo>
                  <a:pt x="540554" y="0"/>
                </a:moveTo>
                <a:lnTo>
                  <a:pt x="8274669" y="0"/>
                </a:lnTo>
                <a:lnTo>
                  <a:pt x="8274669" y="3635025"/>
                </a:lnTo>
                <a:lnTo>
                  <a:pt x="0" y="363502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411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0D7342-360A-9CA2-D69E-1D74E5FFB8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" r="2" b="16172"/>
          <a:stretch/>
        </p:blipFill>
        <p:spPr>
          <a:xfrm>
            <a:off x="351616" y="1871163"/>
            <a:ext cx="7232527" cy="49868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E28567-B849-D976-5F04-4B42C2096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Airplane Crashes &amp; Fatalities</a:t>
            </a:r>
          </a:p>
        </p:txBody>
      </p:sp>
      <p:sp>
        <p:nvSpPr>
          <p:cNvPr id="98" name="Content Placeholder 2">
            <a:extLst>
              <a:ext uri="{FF2B5EF4-FFF2-40B4-BE49-F238E27FC236}">
                <a16:creationId xmlns:a16="http://schemas.microsoft.com/office/drawing/2014/main" id="{5BD7AD0D-2CB0-A8B1-60CB-EA547BD80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2969" y="1563061"/>
            <a:ext cx="4396153" cy="3395800"/>
          </a:xfrm>
        </p:spPr>
        <p:txBody>
          <a:bodyPr>
            <a:normAutofit/>
          </a:bodyPr>
          <a:lstStyle/>
          <a:p>
            <a:r>
              <a:rPr lang="en-US" dirty="0"/>
              <a:t>News media has had a recent focus on sensationalizing crash data to convey the idea that crashes are becoming more frequent</a:t>
            </a:r>
          </a:p>
          <a:p>
            <a:r>
              <a:rPr lang="en-US" dirty="0"/>
              <a:t>Airplane crash fatalities are actually trending downwards, as they have been for decades</a:t>
            </a:r>
          </a:p>
          <a:p>
            <a:r>
              <a:rPr lang="en-US" dirty="0"/>
              <a:t>Air travel is increasingly becoming a safer travel option for our consumers</a:t>
            </a:r>
          </a:p>
        </p:txBody>
      </p:sp>
    </p:spTree>
    <p:extLst>
      <p:ext uri="{BB962C8B-B14F-4D97-AF65-F5344CB8AC3E}">
        <p14:creationId xmlns:p14="http://schemas.microsoft.com/office/powerpoint/2010/main" val="805250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81BC1F6-BA22-2D09-44F3-FE78793CBF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125"/>
          <a:stretch/>
        </p:blipFill>
        <p:spPr>
          <a:xfrm>
            <a:off x="538135" y="932332"/>
            <a:ext cx="7339773" cy="5916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929FF4-71FD-759F-93AD-94027C353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5240" y="487083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Our Safety Statistics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9154F16-45B8-3AF5-0AE0-BE9AD4CC1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4814" y="1488613"/>
            <a:ext cx="2934714" cy="3880773"/>
          </a:xfrm>
        </p:spPr>
        <p:txBody>
          <a:bodyPr>
            <a:normAutofit/>
          </a:bodyPr>
          <a:lstStyle/>
          <a:p>
            <a:r>
              <a:rPr lang="en-US" dirty="0"/>
              <a:t>Our airline has been involved in one fatal crash since 1985</a:t>
            </a:r>
          </a:p>
          <a:p>
            <a:r>
              <a:rPr lang="en-US" dirty="0"/>
              <a:t>We are one of the safest airlines out of the major US markets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282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9FEA08-3578-43AD-CFAF-55EB20EEC7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053" r="2402" b="649"/>
          <a:stretch/>
        </p:blipFill>
        <p:spPr>
          <a:xfrm>
            <a:off x="286866" y="547293"/>
            <a:ext cx="8891909" cy="29310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F46591-58EB-AD5A-7151-63F003F5D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881" y="4057047"/>
            <a:ext cx="2938468" cy="18646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Learning From Our Past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DB228-906C-EFE6-D89F-660F0698D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35024" y="3823963"/>
            <a:ext cx="6436659" cy="276113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Though we have only experienced one crash in the modern period, there were a few more in our past prior to 1985</a:t>
            </a:r>
          </a:p>
          <a:p>
            <a:pPr>
              <a:lnSpc>
                <a:spcPct val="90000"/>
              </a:lnSpc>
            </a:pPr>
            <a:r>
              <a:rPr lang="en-US" dirty="0"/>
              <a:t>Most incidents involve collisions with mountain terrain or poor runway conditions</a:t>
            </a:r>
          </a:p>
          <a:p>
            <a:pPr>
              <a:lnSpc>
                <a:spcPct val="90000"/>
              </a:lnSpc>
            </a:pPr>
            <a:r>
              <a:rPr lang="en-US" dirty="0"/>
              <a:t>Modern technology and regulations render the incidence of these types of events to be negligible</a:t>
            </a:r>
          </a:p>
          <a:p>
            <a:pPr>
              <a:lnSpc>
                <a:spcPct val="90000"/>
              </a:lnSpc>
            </a:pPr>
            <a:r>
              <a:rPr lang="en-US" dirty="0"/>
              <a:t>Our 2000 crash is the most troubling, as we bypassed company &amp; federal regulations to approve a stabilizer unfit for air travel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CD477D-DFE3-31B8-6A85-7D36641D7A69}"/>
              </a:ext>
            </a:extLst>
          </p:cNvPr>
          <p:cNvSpPr/>
          <p:nvPr/>
        </p:nvSpPr>
        <p:spPr>
          <a:xfrm>
            <a:off x="376511" y="2409091"/>
            <a:ext cx="4283412" cy="246186"/>
          </a:xfrm>
          <a:prstGeom prst="rect">
            <a:avLst/>
          </a:prstGeom>
          <a:solidFill>
            <a:srgbClr val="92D050">
              <a:alpha val="278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53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A8B35-6CC0-29EA-0DE6-DA373B688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638" y="218098"/>
            <a:ext cx="9820682" cy="62596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2"/>
                </a:solidFill>
              </a:rPr>
              <a:t>Air Travel: One of The Safest Modes of Transport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31F1F0F-9B55-17A6-0F2D-C9F23E6A50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28"/>
          <a:stretch/>
        </p:blipFill>
        <p:spPr>
          <a:xfrm>
            <a:off x="586242" y="1563400"/>
            <a:ext cx="7643358" cy="5305107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AC70067-938D-6BE8-1EDB-573CF31EAB3C}"/>
              </a:ext>
            </a:extLst>
          </p:cNvPr>
          <p:cNvSpPr txBox="1">
            <a:spLocks/>
          </p:cNvSpPr>
          <p:nvPr/>
        </p:nvSpPr>
        <p:spPr>
          <a:xfrm>
            <a:off x="58716" y="844062"/>
            <a:ext cx="9384224" cy="871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Contrary to the dangers presented by the media, air travel is one of the safest ways to travel, resulting in significantly fewer fatalities than traveling by car or motorcycle</a:t>
            </a:r>
          </a:p>
        </p:txBody>
      </p:sp>
    </p:spTree>
    <p:extLst>
      <p:ext uri="{BB962C8B-B14F-4D97-AF65-F5344CB8AC3E}">
        <p14:creationId xmlns:p14="http://schemas.microsoft.com/office/powerpoint/2010/main" val="1856974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712E5-0AD9-B429-0459-25B9C0A7F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087" y="335249"/>
            <a:ext cx="8596668" cy="132080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Aircraft 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DC4C1-DB29-58F4-7FA9-89D81766E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8" y="962892"/>
            <a:ext cx="8258820" cy="730745"/>
          </a:xfrm>
        </p:spPr>
        <p:txBody>
          <a:bodyPr/>
          <a:lstStyle/>
          <a:p>
            <a:r>
              <a:rPr lang="en-US" dirty="0"/>
              <a:t>Douglas aircrafts tend to be the most dangerous models, specifically the Douglas DC-3 which has been involved in 4793 civilian casualties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978D76-90DF-E6C1-CAA7-BF7DFE367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62" y="1673634"/>
            <a:ext cx="7977467" cy="4516151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814456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E4DDC-1EAF-19EA-F7D8-688A15AB2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Our Aircraft Fleet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6BFF5B-548A-A035-A7B2-25C824CAE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58" y="2282423"/>
            <a:ext cx="5604005" cy="3880772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C07726-3CE4-1E53-9DA9-8D5C63731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6817" y="1097263"/>
            <a:ext cx="2927185" cy="5101102"/>
          </a:xfrm>
        </p:spPr>
        <p:txBody>
          <a:bodyPr>
            <a:normAutofit/>
          </a:bodyPr>
          <a:lstStyle/>
          <a:p>
            <a:r>
              <a:rPr lang="en-US" sz="1500" dirty="0"/>
              <a:t>Our aircraft fleet contains 8 different models</a:t>
            </a:r>
          </a:p>
          <a:p>
            <a:r>
              <a:rPr lang="en-US" sz="1500" dirty="0"/>
              <a:t>These are primarily Boeing-737 models</a:t>
            </a:r>
          </a:p>
          <a:p>
            <a:r>
              <a:rPr lang="en-US" sz="1500" dirty="0"/>
              <a:t>None of the commercial aircraft we fly are included in the aforementioned list of the most lethal carriers</a:t>
            </a:r>
          </a:p>
          <a:p>
            <a:r>
              <a:rPr lang="en-US" sz="1500" dirty="0"/>
              <a:t>The McDonnell Douglas model highlighted in the aircraft safety discussion was the vessel involved in our 2000 crash</a:t>
            </a:r>
          </a:p>
          <a:p>
            <a:r>
              <a:rPr lang="en-US" sz="1500" dirty="0"/>
              <a:t>This model has since been removed from the fleet, as our company strives to present only the safest experience for our consumers</a:t>
            </a:r>
          </a:p>
          <a:p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999533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D83C6E51-41D7-6534-BA9B-F3462DF575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4" t="28986" b="-1538"/>
          <a:stretch/>
        </p:blipFill>
        <p:spPr bwMode="auto">
          <a:xfrm>
            <a:off x="3175" y="-8468"/>
            <a:ext cx="12117132" cy="7007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9" name="Isosceles Triangle 3078">
            <a:extLst>
              <a:ext uri="{FF2B5EF4-FFF2-40B4-BE49-F238E27FC236}">
                <a16:creationId xmlns:a16="http://schemas.microsoft.com/office/drawing/2014/main" id="{31AF5A33-5C3E-4B00-B636-470C37CD07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81" name="Parallelogram 3080">
            <a:extLst>
              <a:ext uri="{FF2B5EF4-FFF2-40B4-BE49-F238E27FC236}">
                <a16:creationId xmlns:a16="http://schemas.microsoft.com/office/drawing/2014/main" id="{1D4F4279-6CB8-4935-B70E-47B0D4BF7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24188" y="0"/>
            <a:ext cx="9372600" cy="6858000"/>
          </a:xfrm>
          <a:prstGeom prst="parallelogram">
            <a:avLst>
              <a:gd name="adj" fmla="val 14937"/>
            </a:avLst>
          </a:prstGeom>
          <a:solidFill>
            <a:schemeClr val="bg1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83" name="Straight Connector 3082">
            <a:extLst>
              <a:ext uri="{FF2B5EF4-FFF2-40B4-BE49-F238E27FC236}">
                <a16:creationId xmlns:a16="http://schemas.microsoft.com/office/drawing/2014/main" id="{126709FF-BC45-4BDA-88FE-6727BCBD9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85" name="Straight Connector 3084">
            <a:extLst>
              <a:ext uri="{FF2B5EF4-FFF2-40B4-BE49-F238E27FC236}">
                <a16:creationId xmlns:a16="http://schemas.microsoft.com/office/drawing/2014/main" id="{43B53C46-807E-496A-8ACD-66372ECA6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87" name="Rectangle 23">
            <a:extLst>
              <a:ext uri="{FF2B5EF4-FFF2-40B4-BE49-F238E27FC236}">
                <a16:creationId xmlns:a16="http://schemas.microsoft.com/office/drawing/2014/main" id="{BD4BEF6F-1F5D-425B-B942-CE0EC90D3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ACFABD-956D-A2E9-64EA-80332C98A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9050" y="3619644"/>
            <a:ext cx="6487955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In Conclusion</a:t>
            </a:r>
          </a:p>
        </p:txBody>
      </p:sp>
      <p:sp>
        <p:nvSpPr>
          <p:cNvPr id="3089" name="Rectangle 25">
            <a:extLst>
              <a:ext uri="{FF2B5EF4-FFF2-40B4-BE49-F238E27FC236}">
                <a16:creationId xmlns:a16="http://schemas.microsoft.com/office/drawing/2014/main" id="{17D310E3-BA9A-4243-B504-0D1F62206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91" name="Isosceles Triangle 3090">
            <a:extLst>
              <a:ext uri="{FF2B5EF4-FFF2-40B4-BE49-F238E27FC236}">
                <a16:creationId xmlns:a16="http://schemas.microsoft.com/office/drawing/2014/main" id="{E866FCBB-59B5-4CDF-BEE6-6338244409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F6667-180C-DD13-8EDB-FEE9E727F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3272" y="4343400"/>
            <a:ext cx="6487955" cy="2145323"/>
          </a:xfrm>
        </p:spPr>
        <p:txBody>
          <a:bodyPr>
            <a:normAutofit/>
          </a:bodyPr>
          <a:lstStyle/>
          <a:p>
            <a:r>
              <a:rPr lang="en-US" dirty="0"/>
              <a:t>We have taken many steps in the right direction to improve safety within our fleet over the last decade</a:t>
            </a:r>
          </a:p>
          <a:p>
            <a:r>
              <a:rPr lang="en-US" dirty="0"/>
              <a:t>The conditions that used to increase risk are now mitigated by modern technological advances</a:t>
            </a:r>
          </a:p>
          <a:p>
            <a:r>
              <a:rPr lang="en-US" dirty="0"/>
              <a:t>As a result, air travel is one of the safest ways for consumers to get to their destination</a:t>
            </a:r>
          </a:p>
        </p:txBody>
      </p:sp>
      <p:sp>
        <p:nvSpPr>
          <p:cNvPr id="3093" name="Rectangle 27">
            <a:extLst>
              <a:ext uri="{FF2B5EF4-FFF2-40B4-BE49-F238E27FC236}">
                <a16:creationId xmlns:a16="http://schemas.microsoft.com/office/drawing/2014/main" id="{6AC675E8-14B6-40FA-B3B3-C1E2E39D2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95" name="Rectangle 28">
            <a:extLst>
              <a:ext uri="{FF2B5EF4-FFF2-40B4-BE49-F238E27FC236}">
                <a16:creationId xmlns:a16="http://schemas.microsoft.com/office/drawing/2014/main" id="{56989EBF-8722-45B6-80BA-3B62833E4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09" name="Rectangle 29">
            <a:extLst>
              <a:ext uri="{FF2B5EF4-FFF2-40B4-BE49-F238E27FC236}">
                <a16:creationId xmlns:a16="http://schemas.microsoft.com/office/drawing/2014/main" id="{7C9F3575-4D35-4C55-93E6-A0BB647C5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10" name="Isosceles Triangle 3098">
            <a:extLst>
              <a:ext uri="{FF2B5EF4-FFF2-40B4-BE49-F238E27FC236}">
                <a16:creationId xmlns:a16="http://schemas.microsoft.com/office/drawing/2014/main" id="{868C8FD7-A917-4543-8961-F5EB09C275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5508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E28567-B849-D976-5F04-4B42C2096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References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7AD0D-2CB0-A8B1-60CB-EA547BD80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2" y="2160590"/>
            <a:ext cx="8470898" cy="3429260"/>
          </a:xfrm>
        </p:spPr>
        <p:txBody>
          <a:bodyPr>
            <a:normAutofit/>
          </a:bodyPr>
          <a:lstStyle/>
          <a:p>
            <a:pPr>
              <a:buFont typeface="Wingdings 3" pitchFamily="2" charset="2"/>
              <a:buChar char=""/>
            </a:pPr>
            <a:r>
              <a:rPr lang="en-US" dirty="0"/>
              <a:t>Alaska Airlines Fleet:                              </a:t>
            </a:r>
            <a:r>
              <a:rPr lang="en-US" sz="1800" dirty="0">
                <a:effectLst/>
                <a:hlinkClick r:id="rId2"/>
              </a:rPr>
              <a:t>https://news.alaskaair.com/current-fleet/</a:t>
            </a:r>
            <a:endParaRPr lang="en-US" sz="1800" dirty="0">
              <a:effectLst/>
            </a:endParaRPr>
          </a:p>
          <a:p>
            <a:pPr>
              <a:buFont typeface="Wingdings 3" pitchFamily="2" charset="2"/>
              <a:buChar char=""/>
            </a:pPr>
            <a:r>
              <a:rPr lang="en-US" dirty="0"/>
              <a:t>Airline Safety: </a:t>
            </a:r>
            <a:r>
              <a:rPr lang="en-US" dirty="0">
                <a:hlinkClick r:id="rId3"/>
              </a:rPr>
              <a:t>https://github.com/fivethirtyeight/data/tree/master/airline-safety</a:t>
            </a:r>
            <a:endParaRPr lang="en-US" dirty="0"/>
          </a:p>
          <a:p>
            <a:pPr>
              <a:buFont typeface="Wingdings 3" pitchFamily="2" charset="2"/>
              <a:buChar char=""/>
            </a:pPr>
            <a:r>
              <a:rPr lang="en-US" dirty="0"/>
              <a:t>Bureau of Transportation Statistics: </a:t>
            </a:r>
            <a:r>
              <a:rPr lang="en-US" dirty="0">
                <a:hlinkClick r:id="rId4"/>
              </a:rPr>
              <a:t>https://www.bts.gov/content/transportation-fatalities-mode</a:t>
            </a:r>
            <a:endParaRPr lang="en-US" dirty="0"/>
          </a:p>
          <a:p>
            <a:pPr>
              <a:buFont typeface="Wingdings 3" pitchFamily="2" charset="2"/>
              <a:buChar char=""/>
            </a:pPr>
            <a:r>
              <a:rPr lang="en-US" dirty="0"/>
              <a:t>World Airplane Crash History: </a:t>
            </a:r>
            <a:r>
              <a:rPr lang="en-US" dirty="0">
                <a:hlinkClick r:id="rId5"/>
              </a:rPr>
              <a:t>https://www.kaggle.com/datasets/saurograndi/airplane-crashes-since-1908</a:t>
            </a:r>
            <a:endParaRPr lang="en-US" dirty="0"/>
          </a:p>
        </p:txBody>
      </p:sp>
      <p:sp>
        <p:nvSpPr>
          <p:cNvPr id="18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2399787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{EFCC1694-D7E2-EA48-AA29-1701EC56BA05}tf10001060</Template>
  <TotalTime>9892</TotalTime>
  <Words>423</Words>
  <Application>Microsoft Macintosh PowerPoint</Application>
  <PresentationFormat>Widescreen</PresentationFormat>
  <Paragraphs>34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 3</vt:lpstr>
      <vt:lpstr>Facet</vt:lpstr>
      <vt:lpstr>Alaska Airlines</vt:lpstr>
      <vt:lpstr>Airplane Crashes &amp; Fatalities</vt:lpstr>
      <vt:lpstr>Our Safety Statistics</vt:lpstr>
      <vt:lpstr>Learning From Our Past</vt:lpstr>
      <vt:lpstr>Air Travel: One of The Safest Modes of Transport</vt:lpstr>
      <vt:lpstr>Aircraft Safety</vt:lpstr>
      <vt:lpstr>Our Aircraft Fleet</vt:lpstr>
      <vt:lpstr>In 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Alaska Airlines</dc:title>
  <dc:creator>Alissa Trujillo</dc:creator>
  <cp:lastModifiedBy>Alissa Trujillo</cp:lastModifiedBy>
  <cp:revision>13</cp:revision>
  <dcterms:created xsi:type="dcterms:W3CDTF">2023-06-27T22:26:42Z</dcterms:created>
  <dcterms:modified xsi:type="dcterms:W3CDTF">2023-07-04T19:19:34Z</dcterms:modified>
</cp:coreProperties>
</file>

<file path=docProps/thumbnail.jpeg>
</file>